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7" r:id="rId5"/>
    <p:sldId id="318" r:id="rId6"/>
    <p:sldId id="306" r:id="rId7"/>
    <p:sldId id="323" r:id="rId8"/>
    <p:sldId id="331" r:id="rId9"/>
    <p:sldId id="332" r:id="rId10"/>
    <p:sldId id="322" r:id="rId11"/>
    <p:sldId id="259" r:id="rId12"/>
    <p:sldId id="333" r:id="rId13"/>
    <p:sldId id="334" r:id="rId14"/>
    <p:sldId id="3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879" autoAdjust="0"/>
  </p:normalViewPr>
  <p:slideViewPr>
    <p:cSldViewPr snapToGrid="0">
      <p:cViewPr varScale="1">
        <p:scale>
          <a:sx n="67" d="100"/>
          <a:sy n="67" d="100"/>
        </p:scale>
        <p:origin x="6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421CE-F928-4A82-A6E8-5215E0CEE2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ACF5E-3FE0-4B74-BBF8-A5215A4559F2}">
      <dgm:prSet custT="1"/>
      <dgm:spPr/>
      <dgm:t>
        <a:bodyPr/>
        <a:lstStyle/>
        <a:p>
          <a:r>
            <a:rPr lang="en-US" sz="3900" dirty="0"/>
            <a:t> Dictionaries</a:t>
          </a:r>
        </a:p>
      </dgm:t>
    </dgm:pt>
    <dgm:pt modelId="{C3EFB920-5FBC-4D3A-AFDF-EA577C7194D6}" type="parTrans" cxnId="{3494B605-8419-49CA-BF08-F915A6EA72D8}">
      <dgm:prSet/>
      <dgm:spPr/>
      <dgm:t>
        <a:bodyPr/>
        <a:lstStyle/>
        <a:p>
          <a:endParaRPr lang="en-US"/>
        </a:p>
      </dgm:t>
    </dgm:pt>
    <dgm:pt modelId="{DB3911E5-ACEE-436B-8E6D-DC887E62A28E}" type="sibTrans" cxnId="{3494B605-8419-49CA-BF08-F915A6EA72D8}">
      <dgm:prSet/>
      <dgm:spPr/>
      <dgm:t>
        <a:bodyPr/>
        <a:lstStyle/>
        <a:p>
          <a:endParaRPr lang="en-US"/>
        </a:p>
      </dgm:t>
    </dgm:pt>
    <dgm:pt modelId="{75CBCD36-6BB1-4E81-AAB1-5617879479AD}">
      <dgm:prSet/>
      <dgm:spPr/>
      <dgm:t>
        <a:bodyPr/>
        <a:lstStyle/>
        <a:p>
          <a:r>
            <a:rPr lang="en-US" b="1" dirty="0"/>
            <a:t>Sets</a:t>
          </a:r>
          <a:endParaRPr lang="en-US" dirty="0"/>
        </a:p>
      </dgm:t>
    </dgm:pt>
    <dgm:pt modelId="{8AAAD457-F5AB-498F-AC74-D737781E3481}" type="parTrans" cxnId="{809A920C-E3B4-4FCD-865B-B14862175521}">
      <dgm:prSet/>
      <dgm:spPr/>
      <dgm:t>
        <a:bodyPr/>
        <a:lstStyle/>
        <a:p>
          <a:endParaRPr lang="en-US"/>
        </a:p>
      </dgm:t>
    </dgm:pt>
    <dgm:pt modelId="{C25D6FC7-08AA-48F6-90DA-6F0F3BAF2C0E}" type="sibTrans" cxnId="{809A920C-E3B4-4FCD-865B-B14862175521}">
      <dgm:prSet/>
      <dgm:spPr/>
      <dgm:t>
        <a:bodyPr/>
        <a:lstStyle/>
        <a:p>
          <a:endParaRPr lang="en-US"/>
        </a:p>
      </dgm:t>
    </dgm:pt>
    <dgm:pt modelId="{A37CCAA1-4BE5-410D-8966-D48D091BF339}" type="pres">
      <dgm:prSet presAssocID="{C9B421CE-F928-4A82-A6E8-5215E0CEE2C7}" presName="Name0" presStyleCnt="0">
        <dgm:presLayoutVars>
          <dgm:chMax val="7"/>
          <dgm:chPref val="7"/>
          <dgm:dir/>
        </dgm:presLayoutVars>
      </dgm:prSet>
      <dgm:spPr/>
    </dgm:pt>
    <dgm:pt modelId="{7C2F00F1-E3F9-437C-A6F3-569BCC277F32}" type="pres">
      <dgm:prSet presAssocID="{C9B421CE-F928-4A82-A6E8-5215E0CEE2C7}" presName="Name1" presStyleCnt="0"/>
      <dgm:spPr/>
    </dgm:pt>
    <dgm:pt modelId="{BDB9C9B4-F869-40B3-9218-1AF07A0A1954}" type="pres">
      <dgm:prSet presAssocID="{C9B421CE-F928-4A82-A6E8-5215E0CEE2C7}" presName="cycle" presStyleCnt="0"/>
      <dgm:spPr/>
    </dgm:pt>
    <dgm:pt modelId="{85FE248F-0D69-44D9-8255-8FCFD7C58BCE}" type="pres">
      <dgm:prSet presAssocID="{C9B421CE-F928-4A82-A6E8-5215E0CEE2C7}" presName="srcNode" presStyleLbl="node1" presStyleIdx="0" presStyleCnt="2"/>
      <dgm:spPr/>
    </dgm:pt>
    <dgm:pt modelId="{56B39711-CF2B-4695-A614-4FE13C528F5A}" type="pres">
      <dgm:prSet presAssocID="{C9B421CE-F928-4A82-A6E8-5215E0CEE2C7}" presName="conn" presStyleLbl="parChTrans1D2" presStyleIdx="0" presStyleCnt="1"/>
      <dgm:spPr/>
    </dgm:pt>
    <dgm:pt modelId="{FAA4B08D-7B02-4231-91C4-8409ED6A16F1}" type="pres">
      <dgm:prSet presAssocID="{C9B421CE-F928-4A82-A6E8-5215E0CEE2C7}" presName="extraNode" presStyleLbl="node1" presStyleIdx="0" presStyleCnt="2"/>
      <dgm:spPr/>
    </dgm:pt>
    <dgm:pt modelId="{DC9F80A1-392E-4D32-A081-389648CEEBAA}" type="pres">
      <dgm:prSet presAssocID="{C9B421CE-F928-4A82-A6E8-5215E0CEE2C7}" presName="dstNode" presStyleLbl="node1" presStyleIdx="0" presStyleCnt="2"/>
      <dgm:spPr/>
    </dgm:pt>
    <dgm:pt modelId="{DC51CA2A-421A-4307-946B-848628330B01}" type="pres">
      <dgm:prSet presAssocID="{13AACF5E-3FE0-4B74-BBF8-A5215A4559F2}" presName="text_1" presStyleLbl="node1" presStyleIdx="0" presStyleCnt="2" custScaleX="112817">
        <dgm:presLayoutVars>
          <dgm:bulletEnabled val="1"/>
        </dgm:presLayoutVars>
      </dgm:prSet>
      <dgm:spPr/>
    </dgm:pt>
    <dgm:pt modelId="{21FCA445-555D-4D6F-B97A-97D4B436D9C9}" type="pres">
      <dgm:prSet presAssocID="{13AACF5E-3FE0-4B74-BBF8-A5215A4559F2}" presName="accent_1" presStyleCnt="0"/>
      <dgm:spPr/>
    </dgm:pt>
    <dgm:pt modelId="{506E4669-2FE4-44EB-9733-93EC72FC441F}" type="pres">
      <dgm:prSet presAssocID="{13AACF5E-3FE0-4B74-BBF8-A5215A4559F2}" presName="accentRepeatNode" presStyleLbl="solidFgAcc1" presStyleIdx="0" presStyleCnt="2" custLinFactNeighborX="-23760" custLinFactNeighborY="3395"/>
      <dgm:spPr/>
    </dgm:pt>
    <dgm:pt modelId="{609003F5-9BF4-45D6-8BB1-21DA04D0ED47}" type="pres">
      <dgm:prSet presAssocID="{75CBCD36-6BB1-4E81-AAB1-5617879479AD}" presName="text_2" presStyleLbl="node1" presStyleIdx="1" presStyleCnt="2" custScaleX="48374" custLinFactNeighborX="-24696" custLinFactNeighborY="-3292">
        <dgm:presLayoutVars>
          <dgm:bulletEnabled val="1"/>
        </dgm:presLayoutVars>
      </dgm:prSet>
      <dgm:spPr/>
    </dgm:pt>
    <dgm:pt modelId="{2F143142-C7BB-41DB-9687-64DCC6E1AC2B}" type="pres">
      <dgm:prSet presAssocID="{75CBCD36-6BB1-4E81-AAB1-5617879479AD}" presName="accent_2" presStyleCnt="0"/>
      <dgm:spPr/>
    </dgm:pt>
    <dgm:pt modelId="{3DF94BBC-42BF-42C1-A510-0BC3A49DA769}" type="pres">
      <dgm:prSet presAssocID="{75CBCD36-6BB1-4E81-AAB1-5617879479AD}" presName="accentRepeatNode" presStyleLbl="solidFgAcc1" presStyleIdx="1" presStyleCnt="2"/>
      <dgm:spPr/>
    </dgm:pt>
  </dgm:ptLst>
  <dgm:cxnLst>
    <dgm:cxn modelId="{3494B605-8419-49CA-BF08-F915A6EA72D8}" srcId="{C9B421CE-F928-4A82-A6E8-5215E0CEE2C7}" destId="{13AACF5E-3FE0-4B74-BBF8-A5215A4559F2}" srcOrd="0" destOrd="0" parTransId="{C3EFB920-5FBC-4D3A-AFDF-EA577C7194D6}" sibTransId="{DB3911E5-ACEE-436B-8E6D-DC887E62A28E}"/>
    <dgm:cxn modelId="{809A920C-E3B4-4FCD-865B-B14862175521}" srcId="{C9B421CE-F928-4A82-A6E8-5215E0CEE2C7}" destId="{75CBCD36-6BB1-4E81-AAB1-5617879479AD}" srcOrd="1" destOrd="0" parTransId="{8AAAD457-F5AB-498F-AC74-D737781E3481}" sibTransId="{C25D6FC7-08AA-48F6-90DA-6F0F3BAF2C0E}"/>
    <dgm:cxn modelId="{85506069-B62C-4C76-AA74-A898CA2A516D}" type="presOf" srcId="{C9B421CE-F928-4A82-A6E8-5215E0CEE2C7}" destId="{A37CCAA1-4BE5-410D-8966-D48D091BF339}" srcOrd="0" destOrd="0" presId="urn:microsoft.com/office/officeart/2008/layout/VerticalCurvedList"/>
    <dgm:cxn modelId="{C049B156-5571-4CDA-8A81-B824C561178E}" type="presOf" srcId="{DB3911E5-ACEE-436B-8E6D-DC887E62A28E}" destId="{56B39711-CF2B-4695-A614-4FE13C528F5A}" srcOrd="0" destOrd="0" presId="urn:microsoft.com/office/officeart/2008/layout/VerticalCurvedList"/>
    <dgm:cxn modelId="{BA829259-ABD4-48A4-8FB4-D8E179318952}" type="presOf" srcId="{75CBCD36-6BB1-4E81-AAB1-5617879479AD}" destId="{609003F5-9BF4-45D6-8BB1-21DA04D0ED47}" srcOrd="0" destOrd="0" presId="urn:microsoft.com/office/officeart/2008/layout/VerticalCurvedList"/>
    <dgm:cxn modelId="{7CD7C5A8-2AD7-404D-9BB6-2274F88DD1FE}" type="presOf" srcId="{13AACF5E-3FE0-4B74-BBF8-A5215A4559F2}" destId="{DC51CA2A-421A-4307-946B-848628330B01}" srcOrd="0" destOrd="0" presId="urn:microsoft.com/office/officeart/2008/layout/VerticalCurvedList"/>
    <dgm:cxn modelId="{8D551CEE-A084-4B74-A174-D6F132C2624E}" type="presParOf" srcId="{A37CCAA1-4BE5-410D-8966-D48D091BF339}" destId="{7C2F00F1-E3F9-437C-A6F3-569BCC277F32}" srcOrd="0" destOrd="0" presId="urn:microsoft.com/office/officeart/2008/layout/VerticalCurvedList"/>
    <dgm:cxn modelId="{CDFB9306-BF5E-491B-A6F5-410383BB12E2}" type="presParOf" srcId="{7C2F00F1-E3F9-437C-A6F3-569BCC277F32}" destId="{BDB9C9B4-F869-40B3-9218-1AF07A0A1954}" srcOrd="0" destOrd="0" presId="urn:microsoft.com/office/officeart/2008/layout/VerticalCurvedList"/>
    <dgm:cxn modelId="{2DF5D32A-1921-452C-BCE5-1365F7BF0C40}" type="presParOf" srcId="{BDB9C9B4-F869-40B3-9218-1AF07A0A1954}" destId="{85FE248F-0D69-44D9-8255-8FCFD7C58BCE}" srcOrd="0" destOrd="0" presId="urn:microsoft.com/office/officeart/2008/layout/VerticalCurvedList"/>
    <dgm:cxn modelId="{15FB019D-3A55-489F-9423-E82EF1A4CA17}" type="presParOf" srcId="{BDB9C9B4-F869-40B3-9218-1AF07A0A1954}" destId="{56B39711-CF2B-4695-A614-4FE13C528F5A}" srcOrd="1" destOrd="0" presId="urn:microsoft.com/office/officeart/2008/layout/VerticalCurvedList"/>
    <dgm:cxn modelId="{5B36DB05-E446-480F-A635-43DFE8A1DCF0}" type="presParOf" srcId="{BDB9C9B4-F869-40B3-9218-1AF07A0A1954}" destId="{FAA4B08D-7B02-4231-91C4-8409ED6A16F1}" srcOrd="2" destOrd="0" presId="urn:microsoft.com/office/officeart/2008/layout/VerticalCurvedList"/>
    <dgm:cxn modelId="{C3EB67CB-825D-4EA1-8CAD-72CDCA9908B8}" type="presParOf" srcId="{BDB9C9B4-F869-40B3-9218-1AF07A0A1954}" destId="{DC9F80A1-392E-4D32-A081-389648CEEBAA}" srcOrd="3" destOrd="0" presId="urn:microsoft.com/office/officeart/2008/layout/VerticalCurvedList"/>
    <dgm:cxn modelId="{76D73E76-DD1F-40C1-B1B8-60A0C7E17B0C}" type="presParOf" srcId="{7C2F00F1-E3F9-437C-A6F3-569BCC277F32}" destId="{DC51CA2A-421A-4307-946B-848628330B01}" srcOrd="1" destOrd="0" presId="urn:microsoft.com/office/officeart/2008/layout/VerticalCurvedList"/>
    <dgm:cxn modelId="{A050260C-3C50-452E-B532-08D3C720F680}" type="presParOf" srcId="{7C2F00F1-E3F9-437C-A6F3-569BCC277F32}" destId="{21FCA445-555D-4D6F-B97A-97D4B436D9C9}" srcOrd="2" destOrd="0" presId="urn:microsoft.com/office/officeart/2008/layout/VerticalCurvedList"/>
    <dgm:cxn modelId="{70CC4DE7-1219-4982-A905-5C2B0D49A9C0}" type="presParOf" srcId="{21FCA445-555D-4D6F-B97A-97D4B436D9C9}" destId="{506E4669-2FE4-44EB-9733-93EC72FC441F}" srcOrd="0" destOrd="0" presId="urn:microsoft.com/office/officeart/2008/layout/VerticalCurvedList"/>
    <dgm:cxn modelId="{97F90F0F-80A1-468B-BA53-265AAE98AF34}" type="presParOf" srcId="{7C2F00F1-E3F9-437C-A6F3-569BCC277F32}" destId="{609003F5-9BF4-45D6-8BB1-21DA04D0ED47}" srcOrd="3" destOrd="0" presId="urn:microsoft.com/office/officeart/2008/layout/VerticalCurvedList"/>
    <dgm:cxn modelId="{DDDBF1F0-F6F0-4F59-A963-2924DBE10AA8}" type="presParOf" srcId="{7C2F00F1-E3F9-437C-A6F3-569BCC277F32}" destId="{2F143142-C7BB-41DB-9687-64DCC6E1AC2B}" srcOrd="4" destOrd="0" presId="urn:microsoft.com/office/officeart/2008/layout/VerticalCurvedList"/>
    <dgm:cxn modelId="{2715A52C-063C-4FAF-8479-770BD624081B}" type="presParOf" srcId="{2F143142-C7BB-41DB-9687-64DCC6E1AC2B}" destId="{3DF94BBC-42BF-42C1-A510-0BC3A49DA7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39711-CF2B-4695-A614-4FE13C528F5A}">
      <dsp:nvSpPr>
        <dsp:cNvPr id="0" name=""/>
        <dsp:cNvSpPr/>
      </dsp:nvSpPr>
      <dsp:spPr>
        <a:xfrm>
          <a:off x="-2409912" y="-359534"/>
          <a:ext cx="2777993" cy="2777993"/>
        </a:xfrm>
        <a:prstGeom prst="blockArc">
          <a:avLst>
            <a:gd name="adj1" fmla="val 18900000"/>
            <a:gd name="adj2" fmla="val 2700000"/>
            <a:gd name="adj3" fmla="val 77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1CA2A-421A-4307-946B-848628330B01}">
      <dsp:nvSpPr>
        <dsp:cNvPr id="0" name=""/>
        <dsp:cNvSpPr/>
      </dsp:nvSpPr>
      <dsp:spPr>
        <a:xfrm>
          <a:off x="88259" y="294137"/>
          <a:ext cx="3406100" cy="588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879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Dictionaries</a:t>
          </a:r>
        </a:p>
      </dsp:txBody>
      <dsp:txXfrm>
        <a:off x="88259" y="294137"/>
        <a:ext cx="3406100" cy="588193"/>
      </dsp:txXfrm>
    </dsp:sp>
    <dsp:sp modelId="{506E4669-2FE4-44EB-9733-93EC72FC441F}">
      <dsp:nvSpPr>
        <dsp:cNvPr id="0" name=""/>
        <dsp:cNvSpPr/>
      </dsp:nvSpPr>
      <dsp:spPr>
        <a:xfrm>
          <a:off x="-85879" y="245575"/>
          <a:ext cx="735241" cy="73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03F5-9BF4-45D6-8BB1-21DA04D0ED47}">
      <dsp:nvSpPr>
        <dsp:cNvPr id="0" name=""/>
        <dsp:cNvSpPr/>
      </dsp:nvSpPr>
      <dsp:spPr>
        <a:xfrm>
          <a:off x="315464" y="1157229"/>
          <a:ext cx="1460477" cy="588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879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Sets</a:t>
          </a:r>
          <a:endParaRPr lang="en-US" sz="2900" kern="1200" dirty="0"/>
        </a:p>
      </dsp:txBody>
      <dsp:txXfrm>
        <a:off x="315464" y="1157229"/>
        <a:ext cx="1460477" cy="588193"/>
      </dsp:txXfrm>
    </dsp:sp>
    <dsp:sp modelId="{3DF94BBC-42BF-42C1-A510-0BC3A49DA769}">
      <dsp:nvSpPr>
        <dsp:cNvPr id="0" name=""/>
        <dsp:cNvSpPr/>
      </dsp:nvSpPr>
      <dsp:spPr>
        <a:xfrm>
          <a:off x="-85879" y="1103068"/>
          <a:ext cx="735241" cy="73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native.com/python-set-exercise-with-solutions/" TargetMode="External"/><Relationship Id="rId2" Type="http://schemas.openxmlformats.org/officeDocument/2006/relationships/hyperlink" Target="https://www.w3schools.com/python/python_sets.asp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rosalind.info/problems/dna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with python 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9709" y="4791837"/>
            <a:ext cx="2999232" cy="43891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53A05F-5F95-EF0A-C29D-6BF155690B61}"/>
              </a:ext>
            </a:extLst>
          </p:cNvPr>
          <p:cNvSpPr txBox="1">
            <a:spLocks/>
          </p:cNvSpPr>
          <p:nvPr/>
        </p:nvSpPr>
        <p:spPr>
          <a:xfrm>
            <a:off x="4529709" y="2374773"/>
            <a:ext cx="2999232" cy="43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 Session 1</a:t>
            </a:r>
          </a:p>
        </p:txBody>
      </p:sp>
    </p:spTree>
    <p:extLst>
      <p:ext uri="{BB962C8B-B14F-4D97-AF65-F5344CB8AC3E}">
        <p14:creationId xmlns:p14="http://schemas.microsoft.com/office/powerpoint/2010/main" val="123382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 break</a:t>
            </a:r>
          </a:p>
        </p:txBody>
      </p:sp>
    </p:spTree>
    <p:extLst>
      <p:ext uri="{BB962C8B-B14F-4D97-AF65-F5344CB8AC3E}">
        <p14:creationId xmlns:p14="http://schemas.microsoft.com/office/powerpoint/2010/main" val="236033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075" y="3002280"/>
            <a:ext cx="3923919" cy="2843784"/>
          </a:xfrm>
        </p:spPr>
        <p:txBody>
          <a:bodyPr>
            <a:normAutofit/>
          </a:bodyPr>
          <a:lstStyle/>
          <a:p>
            <a:r>
              <a:rPr lang="en-US" dirty="0"/>
              <a:t>         </a:t>
            </a:r>
            <a:r>
              <a:rPr lang="en-US" dirty="0" err="1"/>
              <a:t>Naryman</a:t>
            </a:r>
            <a:r>
              <a:rPr lang="en-US" dirty="0"/>
              <a:t> Ahmed</a:t>
            </a:r>
          </a:p>
          <a:p>
            <a:r>
              <a:rPr lang="en-US" dirty="0"/>
              <a:t>narymanahmed@gmail.com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1C31-6B5F-1814-5334-7A13E7956BFB}"/>
              </a:ext>
            </a:extLst>
          </p:cNvPr>
          <p:cNvSpPr txBox="1"/>
          <p:nvPr/>
        </p:nvSpPr>
        <p:spPr>
          <a:xfrm>
            <a:off x="7058025" y="1694497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References:</a:t>
            </a:r>
          </a:p>
          <a:p>
            <a:endParaRPr lang="en-US" sz="2800" b="1" dirty="0"/>
          </a:p>
          <a:p>
            <a:r>
              <a:rPr lang="en-US" dirty="0">
                <a:hlinkClick r:id="rId2"/>
              </a:rPr>
              <a:t>https://www.w3schools.com/python/python_sets.asp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https://pynative.com/python-set-exercise-with-solutions/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1225296"/>
            <a:ext cx="3749040" cy="1325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F8057EB-B46F-CDE3-FC1F-E906D99458A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57907200"/>
              </p:ext>
            </p:extLst>
          </p:nvPr>
        </p:nvGraphicFramePr>
        <p:xfrm>
          <a:off x="7558224" y="2394839"/>
          <a:ext cx="3408480" cy="2058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4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082675"/>
            <a:ext cx="8695944" cy="1325880"/>
          </a:xfrm>
        </p:spPr>
        <p:txBody>
          <a:bodyPr/>
          <a:lstStyle/>
          <a:p>
            <a:r>
              <a:rPr lang="en-US" dirty="0"/>
              <a:t>List vs Dictionary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AF7BC3A5-2EC2-3014-21EF-F04967380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75315"/>
              </p:ext>
            </p:extLst>
          </p:nvPr>
        </p:nvGraphicFramePr>
        <p:xfrm>
          <a:off x="2981325" y="2487295"/>
          <a:ext cx="2311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84849140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63305572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6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‘Ann’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‘John’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778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769B7F-E9A3-8CB4-DD80-34A0AC63B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49317"/>
              </p:ext>
            </p:extLst>
          </p:nvPr>
        </p:nvGraphicFramePr>
        <p:xfrm>
          <a:off x="6526022" y="2487295"/>
          <a:ext cx="2311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84849140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63305572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6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‘Ann’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‘John’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‘A+’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7787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DAA2C4-12E9-663D-A00B-D8550E364712}"/>
              </a:ext>
            </a:extLst>
          </p:cNvPr>
          <p:cNvCxnSpPr>
            <a:cxnSpLocks/>
          </p:cNvCxnSpPr>
          <p:nvPr/>
        </p:nvCxnSpPr>
        <p:spPr>
          <a:xfrm flipV="1">
            <a:off x="4752975" y="3970655"/>
            <a:ext cx="0" cy="2489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495E7F-8571-2AED-E3F8-793563B51919}"/>
              </a:ext>
            </a:extLst>
          </p:cNvPr>
          <p:cNvCxnSpPr>
            <a:cxnSpLocks/>
          </p:cNvCxnSpPr>
          <p:nvPr/>
        </p:nvCxnSpPr>
        <p:spPr>
          <a:xfrm>
            <a:off x="3552825" y="3970655"/>
            <a:ext cx="0" cy="2489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6E9AC-6A92-C931-82B6-A4444F1783A7}"/>
              </a:ext>
            </a:extLst>
          </p:cNvPr>
          <p:cNvCxnSpPr>
            <a:cxnSpLocks/>
          </p:cNvCxnSpPr>
          <p:nvPr/>
        </p:nvCxnSpPr>
        <p:spPr>
          <a:xfrm>
            <a:off x="3552825" y="4219575"/>
            <a:ext cx="12001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883880-E7A8-0152-A1ED-35C61524E2A8}"/>
              </a:ext>
            </a:extLst>
          </p:cNvPr>
          <p:cNvSpPr txBox="1"/>
          <p:nvPr/>
        </p:nvSpPr>
        <p:spPr>
          <a:xfrm>
            <a:off x="2466976" y="4277995"/>
            <a:ext cx="337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 an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to access a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Index is an integer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897D5-4293-C8F3-BE6C-59D0055185CE}"/>
              </a:ext>
            </a:extLst>
          </p:cNvPr>
          <p:cNvSpPr txBox="1"/>
          <p:nvPr/>
        </p:nvSpPr>
        <p:spPr>
          <a:xfrm>
            <a:off x="5995798" y="4287519"/>
            <a:ext cx="337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 an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to access a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value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Key can be any </a:t>
            </a:r>
            <a:r>
              <a:rPr lang="en-US" b="1" dirty="0">
                <a:solidFill>
                  <a:srgbClr val="FF0000"/>
                </a:solidFill>
              </a:rPr>
              <a:t>immutable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type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9CBFB4-07E2-6250-C606-1AD8B8C14E10}"/>
              </a:ext>
            </a:extLst>
          </p:cNvPr>
          <p:cNvCxnSpPr>
            <a:cxnSpLocks/>
          </p:cNvCxnSpPr>
          <p:nvPr/>
        </p:nvCxnSpPr>
        <p:spPr>
          <a:xfrm>
            <a:off x="7029450" y="3970654"/>
            <a:ext cx="0" cy="2489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66C3B6-47C9-E9DD-E3D5-97F8E80FFB87}"/>
              </a:ext>
            </a:extLst>
          </p:cNvPr>
          <p:cNvCxnSpPr>
            <a:cxnSpLocks/>
          </p:cNvCxnSpPr>
          <p:nvPr/>
        </p:nvCxnSpPr>
        <p:spPr>
          <a:xfrm flipV="1">
            <a:off x="8220075" y="3970654"/>
            <a:ext cx="0" cy="2489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CB62BA-0CA1-9E59-863C-BA5984AE2260}"/>
              </a:ext>
            </a:extLst>
          </p:cNvPr>
          <p:cNvCxnSpPr>
            <a:cxnSpLocks/>
          </p:cNvCxnSpPr>
          <p:nvPr/>
        </p:nvCxnSpPr>
        <p:spPr>
          <a:xfrm>
            <a:off x="7019925" y="4219574"/>
            <a:ext cx="12001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6EDFDB-5F71-730F-32D5-5F31746D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65" y="0"/>
            <a:ext cx="11430000" cy="755149"/>
          </a:xfrm>
        </p:spPr>
        <p:txBody>
          <a:bodyPr/>
          <a:lstStyle/>
          <a:p>
            <a:r>
              <a:rPr lang="en-US" dirty="0"/>
              <a:t>Dictionary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3161D9-20D4-228C-7286-3252A85B0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17916" r="38125" b="66945"/>
          <a:stretch/>
        </p:blipFill>
        <p:spPr>
          <a:xfrm>
            <a:off x="1357309" y="1011886"/>
            <a:ext cx="5343527" cy="1088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28C863-0BA2-120F-DDDF-716207150126}"/>
              </a:ext>
            </a:extLst>
          </p:cNvPr>
          <p:cNvSpPr txBox="1"/>
          <p:nvPr/>
        </p:nvSpPr>
        <p:spPr>
          <a:xfrm>
            <a:off x="1357309" y="2302188"/>
            <a:ext cx="340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Accessing values</a:t>
            </a:r>
            <a:r>
              <a:rPr lang="en-US" b="1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31F3D-6DFB-F97B-AEBA-E9CB9A8499CE}"/>
              </a:ext>
            </a:extLst>
          </p:cNvPr>
          <p:cNvSpPr txBox="1"/>
          <p:nvPr/>
        </p:nvSpPr>
        <p:spPr>
          <a:xfrm>
            <a:off x="1323973" y="656426"/>
            <a:ext cx="280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Initialization</a:t>
            </a:r>
            <a:r>
              <a:rPr lang="en-US" b="1" dirty="0"/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2DD7A1-A3DE-6C89-8485-1160C07E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2" t="23473" r="38281" b="58611"/>
          <a:stretch/>
        </p:blipFill>
        <p:spPr>
          <a:xfrm>
            <a:off x="1292144" y="2702298"/>
            <a:ext cx="4803856" cy="1158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052E9F-582D-C83E-A029-8449D6876A0E}"/>
              </a:ext>
            </a:extLst>
          </p:cNvPr>
          <p:cNvSpPr/>
          <p:nvPr/>
        </p:nvSpPr>
        <p:spPr>
          <a:xfrm>
            <a:off x="8058154" y="481317"/>
            <a:ext cx="2914650" cy="1619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 Key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b="1" dirty="0">
                <a:solidFill>
                  <a:schemeClr val="tx1"/>
                </a:solidFill>
              </a:rPr>
              <a:t>a value </a:t>
            </a:r>
            <a:r>
              <a:rPr lang="en-US" dirty="0">
                <a:solidFill>
                  <a:schemeClr val="tx1"/>
                </a:solidFill>
              </a:rPr>
              <a:t>can be of any type int, string, char, tuple, list ...etc.</a:t>
            </a:r>
          </a:p>
        </p:txBody>
      </p:sp>
      <p:sp>
        <p:nvSpPr>
          <p:cNvPr id="22" name="Explosion: 14 Points 21">
            <a:extLst>
              <a:ext uri="{FF2B5EF4-FFF2-40B4-BE49-F238E27FC236}">
                <a16:creationId xmlns:a16="http://schemas.microsoft.com/office/drawing/2014/main" id="{EDB42B0C-4564-B22A-02DA-4E6FA5F01BD6}"/>
              </a:ext>
            </a:extLst>
          </p:cNvPr>
          <p:cNvSpPr/>
          <p:nvPr/>
        </p:nvSpPr>
        <p:spPr>
          <a:xfrm>
            <a:off x="7043736" y="-56052"/>
            <a:ext cx="3037849" cy="107473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that: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B9E8C-CCCE-A047-8520-48EBB723AECF}"/>
              </a:ext>
            </a:extLst>
          </p:cNvPr>
          <p:cNvSpPr txBox="1"/>
          <p:nvPr/>
        </p:nvSpPr>
        <p:spPr>
          <a:xfrm>
            <a:off x="1323973" y="4047716"/>
            <a:ext cx="477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Adding a new entry (Key-value pairs):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CF1357-DB26-F8E6-F4C9-625605D08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22" t="20833" r="39141" b="61618"/>
          <a:stretch/>
        </p:blipFill>
        <p:spPr>
          <a:xfrm>
            <a:off x="1323973" y="4417048"/>
            <a:ext cx="4991102" cy="1203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14C601-8DF3-EA5B-E9BF-2F88F2BD07AD}"/>
              </a:ext>
            </a:extLst>
          </p:cNvPr>
          <p:cNvSpPr txBox="1"/>
          <p:nvPr/>
        </p:nvSpPr>
        <p:spPr>
          <a:xfrm>
            <a:off x="6671634" y="2302188"/>
            <a:ext cx="3409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Checking the existence of a specific key</a:t>
            </a:r>
            <a:r>
              <a:rPr lang="en-US" b="1" dirty="0"/>
              <a:t>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3A6A53-DE4F-4B24-05C7-1F65CB1BF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78" t="18030" r="40391" b="48754"/>
          <a:stretch/>
        </p:blipFill>
        <p:spPr>
          <a:xfrm>
            <a:off x="6671634" y="3098681"/>
            <a:ext cx="4600151" cy="2174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866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710" y="-131214"/>
            <a:ext cx="9245702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Dictionary functions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1216751" y="1235586"/>
            <a:ext cx="322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del[ </a:t>
            </a:r>
            <a:r>
              <a:rPr lang="en-US" dirty="0" err="1">
                <a:latin typeface="Gill Sans MT" panose="020B0502020104020203" pitchFamily="34" charset="0"/>
              </a:rPr>
              <a:t>dictionary_name</a:t>
            </a:r>
            <a:r>
              <a:rPr lang="en-US" dirty="0">
                <a:latin typeface="Gill Sans MT" panose="020B0502020104020203" pitchFamily="34" charset="0"/>
              </a:rPr>
              <a:t>[key] </a:t>
            </a: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1180122" y="4214779"/>
            <a:ext cx="32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keys()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B743E-D77C-65F0-B958-A8939692F749}"/>
              </a:ext>
            </a:extLst>
          </p:cNvPr>
          <p:cNvSpPr txBox="1"/>
          <p:nvPr/>
        </p:nvSpPr>
        <p:spPr>
          <a:xfrm>
            <a:off x="6363916" y="4214779"/>
            <a:ext cx="370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values( 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1A8AD3-9FD6-ADF9-7050-8D4734827144}"/>
              </a:ext>
            </a:extLst>
          </p:cNvPr>
          <p:cNvCxnSpPr>
            <a:cxnSpLocks/>
          </p:cNvCxnSpPr>
          <p:nvPr/>
        </p:nvCxnSpPr>
        <p:spPr>
          <a:xfrm>
            <a:off x="6130872" y="4214779"/>
            <a:ext cx="0" cy="146337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3C0BFF-C2ED-5389-30A2-CA1EEFA07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1" t="17702" r="41210" b="61721"/>
          <a:stretch/>
        </p:blipFill>
        <p:spPr>
          <a:xfrm>
            <a:off x="1180122" y="1992285"/>
            <a:ext cx="4709652" cy="1411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B9DED7-A599-E052-8873-81F83FA6A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7758" r="40727" b="67104"/>
          <a:stretch/>
        </p:blipFill>
        <p:spPr>
          <a:xfrm>
            <a:off x="1040080" y="4653624"/>
            <a:ext cx="4886323" cy="1059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2990D5-0330-8344-EE9D-4C2415B0A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56" t="17420" r="41160" b="67877"/>
          <a:stretch/>
        </p:blipFill>
        <p:spPr>
          <a:xfrm>
            <a:off x="6363916" y="4667049"/>
            <a:ext cx="4955291" cy="1059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FDC49-8527-A939-1641-9449C2EA5BC6}"/>
              </a:ext>
            </a:extLst>
          </p:cNvPr>
          <p:cNvSpPr txBox="1"/>
          <p:nvPr/>
        </p:nvSpPr>
        <p:spPr>
          <a:xfrm>
            <a:off x="6322611" y="185076"/>
            <a:ext cx="322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get (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634B1-B1D7-C2D5-7AE6-F8443B36F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53" t="17778" r="49765" b="31039"/>
          <a:stretch/>
        </p:blipFill>
        <p:spPr>
          <a:xfrm>
            <a:off x="6363917" y="621725"/>
            <a:ext cx="3704152" cy="3510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45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93772"/>
            <a:ext cx="114300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Dictionary functions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60EDB-55E9-54B1-B921-1BB57D71BFDE}"/>
              </a:ext>
            </a:extLst>
          </p:cNvPr>
          <p:cNvSpPr txBox="1"/>
          <p:nvPr/>
        </p:nvSpPr>
        <p:spPr>
          <a:xfrm>
            <a:off x="1024706" y="882363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How to print a dictionary?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8AFC6-E1F5-E2B3-A899-F3DFFDD4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8" t="18139" r="39970" b="39222"/>
          <a:stretch/>
        </p:blipFill>
        <p:spPr>
          <a:xfrm>
            <a:off x="670745" y="1431910"/>
            <a:ext cx="5425255" cy="3263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BBDCE3-4392-DB81-BEC4-4D0BC2141C7D}"/>
              </a:ext>
            </a:extLst>
          </p:cNvPr>
          <p:cNvSpPr txBox="1"/>
          <p:nvPr/>
        </p:nvSpPr>
        <p:spPr>
          <a:xfrm>
            <a:off x="6293358" y="929488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How to concatenate two dictionaries?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55DF8-6E69-5DFD-1B63-C799C70D3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7785" r="51619" b="59278"/>
          <a:stretch/>
        </p:blipFill>
        <p:spPr>
          <a:xfrm>
            <a:off x="6717903" y="1823179"/>
            <a:ext cx="4510535" cy="2050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367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  <a:hlinkClick r:id="rId2"/>
              </a:rPr>
              <a:t>Task 1</a:t>
            </a:r>
            <a:endParaRPr lang="en-US" sz="32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090F-BDE3-13A7-CF54-BDC4E3423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25972" r="5625" b="24583"/>
          <a:stretch/>
        </p:blipFill>
        <p:spPr>
          <a:xfrm>
            <a:off x="1009650" y="1003308"/>
            <a:ext cx="10165396" cy="3149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E7452-71AD-4EC4-6CBC-618D7B9C6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56" t="17973" r="30938" b="67222"/>
          <a:stretch/>
        </p:blipFill>
        <p:spPr>
          <a:xfrm>
            <a:off x="4526663" y="3529013"/>
            <a:ext cx="6303262" cy="1073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67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3968496"/>
            <a:ext cx="9884664" cy="7315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go to the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38457-1504-F669-8DE0-70CE8399D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0" r="84062" b="37778"/>
          <a:stretch/>
        </p:blipFill>
        <p:spPr>
          <a:xfrm>
            <a:off x="9504807" y="2685288"/>
            <a:ext cx="1943100" cy="2566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u="sng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Task 2</a:t>
            </a:r>
            <a:endParaRPr lang="en-US" sz="32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560B5-2BC2-8964-A6EE-F2D3F55F2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29" b="13056"/>
          <a:stretch/>
        </p:blipFill>
        <p:spPr>
          <a:xfrm>
            <a:off x="1409223" y="1039813"/>
            <a:ext cx="3163253" cy="463708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04B935-DF0D-26F8-83A1-13DF6592AC7C}"/>
              </a:ext>
            </a:extLst>
          </p:cNvPr>
          <p:cNvSpPr/>
          <p:nvPr/>
        </p:nvSpPr>
        <p:spPr>
          <a:xfrm>
            <a:off x="4752976" y="2733675"/>
            <a:ext cx="2419350" cy="1076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33C681-507D-B5FE-4261-6447FDD1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3" t="57222" r="52734" b="23449"/>
          <a:stretch/>
        </p:blipFill>
        <p:spPr>
          <a:xfrm>
            <a:off x="7420452" y="2609055"/>
            <a:ext cx="3850868" cy="1553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403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{9A0F9B50-DE44-4DE0-A383-559AF0272829}tf56410444_win32</Template>
  <TotalTime>3306</TotalTime>
  <Words>220</Words>
  <Application>Microsoft Office PowerPoint</Application>
  <PresentationFormat>Widescreen</PresentationFormat>
  <Paragraphs>73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Baskerville</vt:lpstr>
      <vt:lpstr>Baskerville Old Face</vt:lpstr>
      <vt:lpstr>Calibri</vt:lpstr>
      <vt:lpstr>Gill Sans Light</vt:lpstr>
      <vt:lpstr>Gill Sans MT</vt:lpstr>
      <vt:lpstr>Gill Sans Nova</vt:lpstr>
      <vt:lpstr>Gill Sans Nova Light</vt:lpstr>
      <vt:lpstr>Office Theme</vt:lpstr>
      <vt:lpstr>Start with python …</vt:lpstr>
      <vt:lpstr>Agenda</vt:lpstr>
      <vt:lpstr>List vs Dictionary</vt:lpstr>
      <vt:lpstr>Dictionary  </vt:lpstr>
      <vt:lpstr>Dictionary functions</vt:lpstr>
      <vt:lpstr>Dictionary functions</vt:lpstr>
      <vt:lpstr>Task 1</vt:lpstr>
      <vt:lpstr>Sets</vt:lpstr>
      <vt:lpstr>Task 2</vt:lpstr>
      <vt:lpstr>Break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with python …</dc:title>
  <dc:creator>ناريمان احمد اسماعيل محمود حسن</dc:creator>
  <cp:lastModifiedBy>ناريمان احمد اسماعيل محمود حسن</cp:lastModifiedBy>
  <cp:revision>16</cp:revision>
  <dcterms:created xsi:type="dcterms:W3CDTF">2022-10-23T17:19:34Z</dcterms:created>
  <dcterms:modified xsi:type="dcterms:W3CDTF">2022-10-26T20:42:59Z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